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293"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 id="287" r:id="rId34"/>
    <p:sldId id="288" r:id="rId35"/>
    <p:sldId id="289" r:id="rId36"/>
    <p:sldId id="290" r:id="rId37"/>
    <p:sldId id="292" r:id="rId3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1.xml"/><Relationship Id="rId39" Type="http://schemas.openxmlformats.org/officeDocument/2006/relationships/presProps" Target="presProps.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4.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上册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3e41e8d6aeec168b#tid=67e6690986574f0009e1677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6.xml"/><Relationship Id="rId3" Type="http://schemas.openxmlformats.org/officeDocument/2006/relationships/slide" Target="slide20.xml"/><Relationship Id="rId2" Type="http://schemas.openxmlformats.org/officeDocument/2006/relationships/image" Target="../media/image10.jpeg"/><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P_6_BD#bb97c45d6?colgroup=1,27&amp;pid=e2a9a1f7a&amp;color=0,0,0&amp;mp=1&amp;vtp=1&amp;bt=1&amp;bbb=1&amp;hb=1"/>
          <p:cNvGraphicFramePr>
            <a:graphicFrameLocks noGrp="1"/>
          </p:cNvGraphicFramePr>
          <p:nvPr/>
        </p:nvGraphicFramePr>
        <p:xfrm>
          <a:off x="612648" y="466344"/>
          <a:ext cx="10945368" cy="2964180"/>
        </p:xfrm>
        <a:graphic>
          <a:graphicData uri="http://schemas.openxmlformats.org/drawingml/2006/table">
            <a:tbl>
              <a:tblPr/>
              <a:tblGrid>
                <a:gridCol w="859536"/>
                <a:gridCol w="10085832"/>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2972">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背景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对事件的历史背景</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周围环境及与其他方面的联系等的说明</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背景帮助读者深刻理解新闻的内容</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起到深化主题的作用</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2972">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新闻的最后一句话或最后一段话</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主要阐明新闻所述事实的意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义</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加深读者对新闻的理解</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db918e3f?pid=b0182e782&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B_6_BD.1_1#71cea7920?sp=1&amp;pid=0db918e3f&amp;color=0,0,0&amp;vtp=1&amp;bbb=1"/>
          <p:cNvSpPr/>
          <p:nvPr/>
        </p:nvSpPr>
        <p:spPr>
          <a:xfrm>
            <a:off x="612648" y="1174454"/>
            <a:ext cx="10963656" cy="1295400"/>
          </a:xfrm>
          <a:prstGeom prst="rect">
            <a:avLst/>
          </a:prstGeom>
          <a:noFill/>
        </p:spPr>
        <p:txBody>
          <a:bodyPr wrap="none" lIns="0" tIns="0" rIns="0" bIns="0" rtlCol="0" anchor="t"/>
          <a:lstStyle/>
          <a:p>
            <a:pPr marL="0" marR="0" lvl="0" indent="0" defTabSz="914400" eaLnBrk="1" fontAlgn="auto" latinLnBrk="1" hangingPunct="1">
              <a:lnSpc>
                <a:spcPts val="5100"/>
              </a:lnSpc>
              <a:spcBef>
                <a:spcPts val="0"/>
              </a:spcBef>
              <a:spcAft>
                <a:spcPts val="0"/>
              </a:spcAft>
              <a:buClrTx/>
              <a:buSzTx/>
              <a:buNone/>
              <a:tabLst>
                <a:tab pos="6033770" algn="l"/>
              </a:tabLst>
              <a:defRPr/>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60337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①不列颠尼亚(</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②紫荆花(</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AN.2_1#71cea7920.bracket?pid=0db918e3f&amp;color=0,0,0&amp;vpa=1&amp;vtp=1&amp;bbb=1"/>
          <p:cNvSpPr/>
          <p:nvPr/>
        </p:nvSpPr>
        <p:spPr>
          <a:xfrm>
            <a:off x="2896267" y="1829774"/>
            <a:ext cx="9334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di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5" name="QB_6_AN.3_1#71cea7920.bracket?pid=0db918e3f&amp;color=0,0,0&amp;vpa=2&amp;vtp=1&amp;bbb=1"/>
          <p:cNvSpPr/>
          <p:nvPr/>
        </p:nvSpPr>
        <p:spPr>
          <a:xfrm>
            <a:off x="8168672" y="1829774"/>
            <a:ext cx="869950" cy="635000"/>
          </a:xfrm>
          <a:prstGeom prst="rect">
            <a:avLst/>
          </a:prstGeom>
          <a:noFill/>
        </p:spPr>
        <p:txBody>
          <a:bodyPr wrap="none" lIns="0" tIns="0" rIns="0" bIns="0" rtlCol="0" anchor="t"/>
          <a:lstStyle/>
          <a:p>
            <a:pPr algn="ctr" latinLnBrk="1">
              <a:lnSpc>
                <a:spcPts val="5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jīnɡ</a:t>
            </a:r>
            <a:endParaRPr lang="en-US" altLang="zh-CN" sz="2800" dirty="0"/>
          </a:p>
        </p:txBody>
      </p:sp>
      <p:sp>
        <p:nvSpPr>
          <p:cNvPr id="6" name="QB_6_BD.1_1#71cea7920?sp=1&amp;pid=0db918e3f&amp;color=0,0,0&amp;vtp=1&amp;bbb=1&amp;zzd= 3"/>
          <p:cNvSpPr/>
          <p:nvPr/>
        </p:nvSpPr>
        <p:spPr>
          <a:xfrm>
            <a:off x="1838230" y="2495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B_6_BD.1_1#71cea7920?sp=1&amp;pid=0db918e3f&amp;color=0,0,0&amp;vtp=1&amp;bbb=1&amp;zzd= 3"/>
          <p:cNvSpPr/>
          <p:nvPr/>
        </p:nvSpPr>
        <p:spPr>
          <a:xfrm>
            <a:off x="7517035" y="2495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c10024c6d?sp=1&amp;pid=0db918e3f&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6_BD.4_2#c10024c6d?bid=1&amp;pid=0db918e3f&amp;color=0,0,0&amp;vtp=1"/>
          <p:cNvSpPr/>
          <p:nvPr/>
        </p:nvSpPr>
        <p:spPr>
          <a:xfrm>
            <a:off x="1430212" y="1099391"/>
            <a:ext cx="2012950" cy="19431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旗ɡ</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竹ɡ</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秸ɡ</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BD.4_3#c10024c6d?bid=2&amp;pid=0db918e3f&amp;color=0,0,0&amp;vtp=1"/>
          <p:cNvSpPr/>
          <p:nvPr/>
        </p:nvSpPr>
        <p:spPr>
          <a:xfrm>
            <a:off x="1430212" y="3075511"/>
            <a:ext cx="2289175" cy="19431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)扬</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)白</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)窃</a:t>
            </a:r>
            <a:endParaRPr lang="en-US" altLang="zh-CN" sz="2800" dirty="0"/>
          </a:p>
        </p:txBody>
      </p:sp>
      <p:sp>
        <p:nvSpPr>
          <p:cNvPr id="5" name="QB_6_AN.5_1#c10024c6d.bracket?pid=0db918e3f&amp;color=0,0,0&amp;vpa=3&amp;vtp=1"/>
          <p:cNvSpPr/>
          <p:nvPr/>
        </p:nvSpPr>
        <p:spPr>
          <a:xfrm>
            <a:off x="2456530" y="11070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杆</a:t>
            </a:r>
            <a:endParaRPr lang="en-US" altLang="zh-CN" sz="2800" dirty="0"/>
          </a:p>
        </p:txBody>
      </p:sp>
      <p:sp>
        <p:nvSpPr>
          <p:cNvPr id="6" name="QB_6_AN.6_1#c10024c6d.bracket?pid=0db918e3f&amp;color=0,0,0&amp;vpa=4&amp;vtp=1"/>
          <p:cNvSpPr/>
          <p:nvPr/>
        </p:nvSpPr>
        <p:spPr>
          <a:xfrm>
            <a:off x="2456530" y="17547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竿</a:t>
            </a:r>
            <a:endParaRPr lang="en-US" altLang="zh-CN" sz="2800" dirty="0"/>
          </a:p>
        </p:txBody>
      </p:sp>
      <p:sp>
        <p:nvSpPr>
          <p:cNvPr id="7" name="QB_6_AN.7_1#c10024c6d.bracket?pid=0db918e3f&amp;color=0,0,0&amp;vpa=5&amp;vtp=1"/>
          <p:cNvSpPr/>
          <p:nvPr/>
        </p:nvSpPr>
        <p:spPr>
          <a:xfrm>
            <a:off x="2456530" y="24024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秆</a:t>
            </a:r>
            <a:endParaRPr lang="en-US" altLang="zh-CN" sz="2800" dirty="0"/>
          </a:p>
        </p:txBody>
      </p:sp>
      <p:sp>
        <p:nvSpPr>
          <p:cNvPr id="8" name="QB_6_AN.8_1#c10024c6d.bracket?pid=0db918e3f&amp;color=0,0,0&amp;vpa=6&amp;vtp=1"/>
          <p:cNvSpPr/>
          <p:nvPr/>
        </p:nvSpPr>
        <p:spPr>
          <a:xfrm>
            <a:off x="2377155" y="30831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飘</a:t>
            </a:r>
            <a:endParaRPr lang="en-US" altLang="zh-CN" sz="2800" dirty="0"/>
          </a:p>
        </p:txBody>
      </p:sp>
      <p:sp>
        <p:nvSpPr>
          <p:cNvPr id="9" name="QB_6_AN.9_1#c10024c6d.bracket?pid=0db918e3f&amp;color=0,0,0&amp;vpa=7&amp;vtp=1"/>
          <p:cNvSpPr/>
          <p:nvPr/>
        </p:nvSpPr>
        <p:spPr>
          <a:xfrm>
            <a:off x="2377155" y="37308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漂</a:t>
            </a:r>
            <a:endParaRPr lang="en-US" altLang="zh-CN" sz="2800" dirty="0"/>
          </a:p>
        </p:txBody>
      </p:sp>
      <p:sp>
        <p:nvSpPr>
          <p:cNvPr id="10" name="QB_6_AN.10_1#c10024c6d.bracket?pid=0db918e3f&amp;color=0,0,0&amp;vpa=8&amp;vtp=1"/>
          <p:cNvSpPr/>
          <p:nvPr/>
        </p:nvSpPr>
        <p:spPr>
          <a:xfrm>
            <a:off x="2377155" y="43785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剽</a:t>
            </a:r>
            <a:endParaRPr lang="en-US" altLang="zh-CN" sz="2800" dirty="0"/>
          </a:p>
        </p:txBody>
      </p:sp>
      <p:sp>
        <p:nvSpPr>
          <p:cNvPr id="11" name="QB_6_BD.4_2#c10024c6d?bid=1&amp;pid=0db918e3f&amp;color=0,0,0&amp;vtp=1"/>
          <p:cNvSpPr/>
          <p:nvPr/>
        </p:nvSpPr>
        <p:spPr>
          <a:xfrm>
            <a:off x="612649" y="180297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2" name="SystemAddBraceShape"/>
          <p:cNvSpPr/>
          <p:nvPr/>
        </p:nvSpPr>
        <p:spPr>
          <a:xfrm>
            <a:off x="1112712" y="1353391"/>
            <a:ext cx="165100" cy="153924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QB_6_BD.4_3#c10024c6d?bid=2&amp;pid=0db918e3f&amp;color=0,0,0&amp;vtp=1"/>
          <p:cNvSpPr/>
          <p:nvPr/>
        </p:nvSpPr>
        <p:spPr>
          <a:xfrm>
            <a:off x="612649" y="377909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4" name="SystemAddBraceShape"/>
          <p:cNvSpPr/>
          <p:nvPr/>
        </p:nvSpPr>
        <p:spPr>
          <a:xfrm>
            <a:off x="1112712" y="3329511"/>
            <a:ext cx="165100" cy="153924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wipe(left)">
                                      <p:cBhvr>
                                        <p:cTn id="47" dur="500"/>
                                        <p:tgtEl>
                                          <p:spTgt spid="10">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wipe(left)">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P spid="10"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_1#9211aa31a?sp=1&amp;pid=0db918e3f&amp;color=0,0,0&amp;vtp=1&amp;bt=1&amp;bb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管治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·管制</a:t>
            </a:r>
            <a:endParaRPr lang="en-US" altLang="zh-CN" sz="2800" dirty="0"/>
          </a:p>
        </p:txBody>
      </p:sp>
      <p:pic>
        <p:nvPicPr>
          <p:cNvPr id="3" name="QB_6_BD.11_1#9211aa31a?pid=0db918e3f&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2030682"/>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11_2#9211aa31a?pid=0db918e3f&amp;color=0,0,0&amp;vtp=1&amp;bbb=1&amp;hb=1"/>
          <p:cNvSpPr/>
          <p:nvPr/>
        </p:nvSpPr>
        <p:spPr>
          <a:xfrm>
            <a:off x="612648" y="1806654"/>
            <a:ext cx="10963656" cy="19431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两者都有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管理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管治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管辖统治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管制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强制管理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对犯罪分子不进行关押但施行强制管束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限制其一定行动自由的刑罚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是我国刑法规定的一种主刑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5" name="QB_6_BD.11_2#9211aa31a?pid=0db918e3f&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4011882"/>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6_BD.11_3#9211aa31a?pid=0db918e3f&amp;color=0,0,0&amp;vtp=1&amp;bbb=1&amp;hb=1"/>
          <p:cNvSpPr/>
          <p:nvPr/>
        </p:nvSpPr>
        <p:spPr>
          <a:xfrm>
            <a:off x="612648" y="3787854"/>
            <a:ext cx="10963656" cy="12954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要整治线上娱乐消费乱象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，监管机构采取一定的</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措施是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非常必要的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7" name="QB_6_AN.12_1#9211aa31a.blank?pid=0db918e3f&amp;color=0,0,0&amp;vpa=9&amp;vtp=1&amp;bbb=1"/>
          <p:cNvSpPr/>
          <p:nvPr/>
        </p:nvSpPr>
        <p:spPr>
          <a:xfrm>
            <a:off x="9208167" y="3757374"/>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管制</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dec63199e?sp=1&amp;pid=0db918e3f&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时间词的表达效果</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《别了，“不列颠尼亚”》一文的主体部分，作者以“分”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为计时单位，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详细记录了香港回归过程中的关键时刻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，如“4时30分”“4时40分”“晚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分”等。这些具体时间的运用，有何表达效果？</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800" dirty="0"/>
          </a:p>
        </p:txBody>
      </p:sp>
      <p:sp>
        <p:nvSpPr>
          <p:cNvPr id="3" name="QB_6_AN.14_1#dec63199e.blank?pid=0db918e3f&amp;color=0,0,0&amp;vpa=10&amp;vtp=1&amp;bbb=1&amp;hb=1"/>
          <p:cNvSpPr/>
          <p:nvPr/>
        </p:nvSpPr>
        <p:spPr>
          <a:xfrm>
            <a:off x="612648" y="3028320"/>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使读者能够清晰地了解香港回归的每一个重要节点，增强了文章的真实性和现场感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021f99f32?pid=0db918e3f&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新闻报道中时间词的表达效果</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明确事件发生的时间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时间词能够帮助读者准确了解事件发生的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具体时刻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这种精确的时间描述使得读者能够清晰地把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握事件的时间框架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了解事件的即时性和紧迫性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提供报道的时序信息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在新闻报道中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时间词用于描述事件发展</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的顺序和时序关系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先是</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过了几天之后</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这种表述方式有助于读者理解事件发展的脉络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增强报道的连贯性和</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可读性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21f99f32?pid=0db918e3f&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强调事件的实时性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如使用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等时间词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可以强调</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事件的实时性和重要性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吸引读者的注意力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这种表述方式能够让读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者感受到新闻事件的迅速发展和冲击力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描绘事件发展的紧迫感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时间词描述事件所产生的时间紧迫感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可以给读者一种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亲临现场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的感觉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增强他们对新闻事件的共鸣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补充事件的历史背景和长期影响</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时间词还可以用于补充事件发</a:t>
            </a:r>
            <a:endPar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生的历史背景和长期影响</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帮助读者理解事件的深层次含义和长远影响</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021f99f32?pid=0db918e3f&amp;color=0,0,0&amp;mp=1&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提醒读者关注时间变化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在报道中使用时间词可以提醒读者关注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时间的变化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如政府的政策变动或市场波动等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帮助读者掌握时势变</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作出明智决策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引发读者对未来的思考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通过时间词描述或预测未来事件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引发读者对未来的思考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9dc61468?pid=b0182e782&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6_BD.15_1#e0086c5e9?sp=1&amp;pid=19dc61468&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6_BD.15_2#e0086c5e9?pid=19dc61468&amp;color=0,0,0&amp;tib=255,255,255&amp;vip=11#1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21024" y="1879346"/>
            <a:ext cx="4956048" cy="45537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AN.16_1#e0086c5e9.blank?pid=19dc61468&amp;color=0,0,0&amp;vpa=11&amp;vtp=1"/>
          <p:cNvSpPr/>
          <p:nvPr/>
        </p:nvSpPr>
        <p:spPr>
          <a:xfrm>
            <a:off x="6172108" y="2373158"/>
            <a:ext cx="1454177" cy="601131"/>
          </a:xfrm>
          <a:prstGeom prst="rect">
            <a:avLst/>
          </a:prstGeom>
          <a:noFill/>
        </p:spPr>
        <p:txBody>
          <a:bodyPr wrap="square" lIns="0" tIns="0" rIns="0" bIns="0" rtlCol="0" anchor="b"/>
          <a:lstStyle/>
          <a:p>
            <a:pPr algn="l" latinLnBrk="1"/>
            <a:r>
              <a:rPr lang="en-US" altLang="zh-CN" sz="17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彭定康告别，降下港督旗帜</a:t>
            </a:r>
            <a:endParaRPr lang="en-US" altLang="zh-CN" sz="1700" dirty="0"/>
          </a:p>
        </p:txBody>
      </p:sp>
      <p:sp>
        <p:nvSpPr>
          <p:cNvPr id="6" name="QB_6_AN.17_1#e0086c5e9.blank?pid=19dc61468&amp;color=0,0,0&amp;vpa=12&amp;vtp=1"/>
          <p:cNvSpPr/>
          <p:nvPr/>
        </p:nvSpPr>
        <p:spPr>
          <a:xfrm>
            <a:off x="6256758" y="3140803"/>
            <a:ext cx="2093977" cy="274320"/>
          </a:xfrm>
          <a:prstGeom prst="rect">
            <a:avLst/>
          </a:prstGeom>
          <a:noFill/>
        </p:spPr>
        <p:txBody>
          <a:bodyPr wrap="square" lIns="0" tIns="0" rIns="0" bIns="0" rtlCol="0" anchor="b"/>
          <a:lstStyle/>
          <a:p>
            <a:pPr algn="l" latinLnBrk="1"/>
            <a:r>
              <a:rPr lang="en-US" altLang="zh-CN" sz="17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彭定康离开港督府</a:t>
            </a:r>
            <a:endParaRPr lang="en-US" altLang="zh-CN" sz="1700" dirty="0"/>
          </a:p>
        </p:txBody>
      </p:sp>
      <p:sp>
        <p:nvSpPr>
          <p:cNvPr id="7" name="QB_6_AN.18_1#e0086c5e9.blank?pid=19dc61468&amp;color=0,0,0&amp;vpa=13&amp;vtp=1"/>
          <p:cNvSpPr/>
          <p:nvPr/>
        </p:nvSpPr>
        <p:spPr>
          <a:xfrm>
            <a:off x="6518776" y="3428453"/>
            <a:ext cx="784970" cy="526619"/>
          </a:xfrm>
          <a:prstGeom prst="rect">
            <a:avLst/>
          </a:prstGeom>
          <a:noFill/>
        </p:spPr>
        <p:txBody>
          <a:bodyPr wrap="square" lIns="0" tIns="0" rIns="0" bIns="0" rtlCol="0" anchor="b"/>
          <a:lstStyle/>
          <a:p>
            <a:pPr algn="l" latinLnBrk="1"/>
            <a:r>
              <a:rPr lang="en-US" altLang="zh-CN" sz="17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举行告别仪式</a:t>
            </a:r>
            <a:endParaRPr lang="en-US" altLang="zh-CN" sz="1700" dirty="0"/>
          </a:p>
        </p:txBody>
      </p:sp>
      <p:sp>
        <p:nvSpPr>
          <p:cNvPr id="8" name="QB_6_AN.19_1#e0086c5e9.blank?pid=19dc61468&amp;color=0,0,0&amp;vpa=14&amp;vtp=1"/>
          <p:cNvSpPr/>
          <p:nvPr/>
        </p:nvSpPr>
        <p:spPr>
          <a:xfrm>
            <a:off x="6464808" y="4189348"/>
            <a:ext cx="1161477" cy="228600"/>
          </a:xfrm>
          <a:prstGeom prst="rect">
            <a:avLst/>
          </a:prstGeom>
          <a:noFill/>
        </p:spPr>
        <p:txBody>
          <a:bodyPr wrap="square" lIns="0" tIns="0" rIns="0" bIns="0" rtlCol="0" anchor="b"/>
          <a:lstStyle/>
          <a:p>
            <a:pPr algn="l" latinLnBrk="1"/>
            <a:r>
              <a:rPr lang="en-US" altLang="zh-CN" sz="17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举行第二次降旗仪式</a:t>
            </a:r>
            <a:endParaRPr lang="en-US" altLang="zh-CN" sz="1700" dirty="0"/>
          </a:p>
        </p:txBody>
      </p:sp>
      <p:sp>
        <p:nvSpPr>
          <p:cNvPr id="9" name="QB_6_AN.20_1#e0086c5e9.blank?pid=19dc61468&amp;color=0,0,0&amp;vpa=15&amp;vtp=1"/>
          <p:cNvSpPr/>
          <p:nvPr/>
        </p:nvSpPr>
        <p:spPr>
          <a:xfrm>
            <a:off x="5986021" y="4369639"/>
            <a:ext cx="3035431" cy="634999"/>
          </a:xfrm>
          <a:prstGeom prst="rect">
            <a:avLst/>
          </a:prstGeom>
          <a:noFill/>
        </p:spPr>
        <p:txBody>
          <a:bodyPr wrap="square" lIns="0" tIns="0" rIns="0" bIns="0" rtlCol="0" anchor="b"/>
          <a:lstStyle/>
          <a:p>
            <a:pPr algn="l" latinLnBrk="1"/>
            <a:r>
              <a:rPr lang="en-US" altLang="zh-CN" sz="17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17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举行中英香</a:t>
            </a:r>
            <a:endParaRPr lang="en-US" altLang="zh-CN" sz="17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r>
              <a:rPr lang="en-US" altLang="zh-CN" sz="17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港政权交接仪式（易帜</a:t>
            </a:r>
            <a:r>
              <a:rPr lang="en-US" altLang="zh-CN" sz="17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17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9">
                                            <p:txEl>
                                              <p:pRg st="1" end="1"/>
                                            </p:txEl>
                                          </p:spTgt>
                                        </p:tgtEl>
                                        <p:attrNameLst>
                                          <p:attrName>style.visibility</p:attrName>
                                        </p:attrNameLst>
                                      </p:cBhvr>
                                      <p:to>
                                        <p:strVal val="visible"/>
                                      </p:to>
                                    </p:set>
                                    <p:animEffect transition="in" filter="wipe(left)">
                                      <p:cBhvr>
                                        <p:cTn id="45"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_1#8cc3cae5b?sp=1&amp;pid=19dc61468&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p:txBody>
      </p:sp>
      <p:sp>
        <p:nvSpPr>
          <p:cNvPr id="3" name="QB_6_BD.21_2#8cc3cae5b?sp=1&amp;pid=19dc61468&amp;color=0,0,0&amp;vtp=1&amp;bbb=1&amp;hb=1"/>
          <p:cNvSpPr/>
          <p:nvPr/>
        </p:nvSpPr>
        <p:spPr>
          <a:xfrm>
            <a:off x="612648" y="1099391"/>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《别了，“不列颠尼亚”》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详细地写出了①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的情形，表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明英国②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，反映了中国人民对③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的不懈追求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AN.22_1#8cc3cae5b.blank?pid=19dc61468&amp;color=0,0,0&amp;vpa=16&amp;vtp=1&amp;bbb=1"/>
          <p:cNvSpPr/>
          <p:nvPr/>
        </p:nvSpPr>
        <p:spPr>
          <a:xfrm>
            <a:off x="7693692" y="1068911"/>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香港回归</a:t>
            </a:r>
            <a:endParaRPr lang="en-US" altLang="zh-CN" sz="2800" dirty="0"/>
          </a:p>
        </p:txBody>
      </p:sp>
      <p:sp>
        <p:nvSpPr>
          <p:cNvPr id="5" name="QB_6_AN.23_1#8cc3cae5b.blank?pid=19dc61468&amp;color=0,0,0&amp;vpa=17&amp;vtp=1&amp;bbb=1"/>
          <p:cNvSpPr/>
          <p:nvPr/>
        </p:nvSpPr>
        <p:spPr>
          <a:xfrm>
            <a:off x="2045367" y="1716611"/>
            <a:ext cx="38306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殖民统治在香港的终结</a:t>
            </a:r>
            <a:endParaRPr lang="en-US" altLang="zh-CN" sz="2800" dirty="0"/>
          </a:p>
        </p:txBody>
      </p:sp>
      <p:sp>
        <p:nvSpPr>
          <p:cNvPr id="6" name="QB_6_AN.24_1#8cc3cae5b.blank?pid=19dc61468&amp;color=0,0,0&amp;vpa=18&amp;vtp=1&amp;bbb=1&amp;hb=1"/>
          <p:cNvSpPr/>
          <p:nvPr/>
        </p:nvSpPr>
        <p:spPr>
          <a:xfrm>
            <a:off x="612648" y="17166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维护国家主权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、民族尊严和领土完整</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f6b836692?pid=daa63c300&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4110" y="554868"/>
            <a:ext cx="548640" cy="466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3#f6b836692?pid=daa63c300&amp;color=0,0,0&amp;vtp=1&amp;bt=1&amp;bb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课时目标：</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1.把握消息和通讯</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两种新闻体裁的不同特点</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2.把握将</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新闻事实和背景材料融为一体</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的写法；掌握“</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以言见人</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”的手法，</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分析选材与人物的精神品格的关系。</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3.体会中国人民对维护国家主权、民族尊严和领土完整的不懈追求；了</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焦裕禄精神的内涵</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，感受共产党人的伟大信念。</a:t>
            </a:r>
            <a:endParaRPr lang="en-US" altLang="zh-CN" sz="1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e632b772.fixed?pid=8bb6aa1d0&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4#ce632b772"/>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c6be7f735?pid=ce632b772&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想象你是一位致力传承历史文化与民族情感记忆的作家，正在撰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写一本关于重要历史事件及其新闻报道影响力的书籍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在你的研究中，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别了，“不列颠尼亚”》这篇报道引起了你极大的兴趣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。它不仅是对</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香港回归这一历史时刻的忠实记录，更是一篇蕴含深厚情感与象征意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义的文学佳作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。你的任务是通过深入解读这篇报道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，挖掘其背后的历</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史记忆与情感共鸣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同时探究新闻报道是如何成为连接过去与现在、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个体与集体情感的重要桥梁的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35f22bd69?pid=ce632b772&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历史记忆探寻</a:t>
            </a:r>
            <a:endParaRPr lang="en-US" altLang="zh-CN" sz="3000" dirty="0"/>
          </a:p>
        </p:txBody>
      </p:sp>
      <p:sp>
        <p:nvSpPr>
          <p:cNvPr id="3" name="QB_6_BD.45_1#7ed41db0c?sp=1&amp;pid=35f22bd69&amp;color=0,0,0&amp;vtp=1&amp;bbb=1&amp;hb=1&amp;hltap=1"/>
          <p:cNvSpPr/>
          <p:nvPr/>
        </p:nvSpPr>
        <p:spPr>
          <a:xfrm>
            <a:off x="612648" y="1115647"/>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为什么说英国的告别仪式是“日落仪式”？（4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46_1#7ed41db0c?sp=1&amp;pid=35f22bd69&amp;color=0,0,0&amp;vtp=1&amp;bbb=1&amp;hb=1&amp;hla=1"/>
          <p:cNvSpPr/>
          <p:nvPr/>
        </p:nvSpPr>
        <p:spPr>
          <a:xfrm>
            <a:off x="612648" y="1743027"/>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英国曾经占领了广大的殖民地，被称为“日不落帝国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称号指在它的领土上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，太阳无论何时都不会落下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，用此形容它曾经的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繁荣强盛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。②香港于1997年脱离英国的殖民统治，回归祖国</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。可以说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在中国香港的土地上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，英国殖民统治的“太阳”落了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，所以说英国的告</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别仪式是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“日落仪式”。（每点2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55e41633a?pid=ce632b772&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情感共鸣体验</a:t>
            </a:r>
            <a:endParaRPr lang="en-US" altLang="zh-CN" sz="3000" dirty="0"/>
          </a:p>
        </p:txBody>
      </p:sp>
      <p:sp>
        <p:nvSpPr>
          <p:cNvPr id="3" name="QB_6_BD.45_1#19a79593b?sp=1&amp;pid=55e41633a&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试分析下列细节描写的意义。（4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面色凝重的彭定康</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注视着港督旗帜在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日落余音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的号角声中降下旗杆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46_1#19a79593b?sp=1&amp;pid=55e41633a&amp;color=0,0,0&amp;vtp=1&amp;bbb=1&amp;hb=1&amp;hla=1"/>
          <p:cNvSpPr/>
          <p:nvPr/>
        </p:nvSpPr>
        <p:spPr>
          <a:xfrm>
            <a:off x="612648" y="2383107"/>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“面色凝重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”准确生动地描写了末任港督告别港督府时黯然的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神情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，以及他离开香港的失落感。这一神态描写</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，表现出彭定康当时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复杂的心情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，但是无论他如何“面色凝重”，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历史的脚步都不会停止，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香港终将回归祖国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。②“港督旗帜”“降下旗杆”陈述事实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，表明英国对</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香港长达一个半世纪的殖民统治宣告结束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969dfa40d?pid=ce632b772&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标题与技巧鉴赏</a:t>
            </a:r>
            <a:endParaRPr lang="en-US" altLang="zh-CN" sz="3000" dirty="0"/>
          </a:p>
        </p:txBody>
      </p:sp>
      <p:sp>
        <p:nvSpPr>
          <p:cNvPr id="3" name="QB_6_BD.45_1#ccd75bd4e?sp=1&amp;pid=969dfa40d&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本文的标题有何妙处？请结合具体内容简要赏析。（3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46_1#ccd75bd4e?sp=1&amp;pid=969dfa40d&amp;color=0,0,0&amp;vtp=1&amp;bbb=1&amp;hb=1&amp;hla=1"/>
          <p:cNvSpPr/>
          <p:nvPr/>
        </p:nvSpPr>
        <p:spPr>
          <a:xfrm>
            <a:off x="612648" y="1743027"/>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主谓倒装，突出重点。倒装句式，突出“别了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”，能更好地表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达情感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，突出主题。②运用借代，形象生动。用“不列颠尼亚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”号指代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英国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，既妥帖合理，又形象生动。③巧用双关，意味深长</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。表面意思</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是参加完交接仪式的查尔斯王子和离任港督彭定康乘坐英国皇家游轮</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不列颠尼亚”号离开香港，这是描述现实场景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；深层意思是英国在香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港的管治终结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，中华民族的一段耻辱终被洗刷。（每点1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_1#44a8bd8b3?sp=1&amp;pid=969dfa40d&amp;color=0,0,0&amp;vtp=1&amp;bt=1&amp;bbb=1&amp;hb=1&amp;hltap=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如何理解“大英帝国从海上来，又从海上去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”这句话在本文中的深刻意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46_1#44a8bd8b3?sp=1&amp;pid=969dfa40d&amp;color=0,0,0&amp;vtp=1&amp;bt=1&amp;bbb=1&amp;hb=1&amp;hla=1"/>
          <p:cNvSpPr/>
          <p:nvPr/>
        </p:nvSpPr>
        <p:spPr>
          <a:xfrm>
            <a:off x="612648" y="1735460"/>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短短的十三个字，运用对比手法，包含着深刻的意蕴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：当年</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英国殖民者从海上耀武扬威地来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，今天却从海上黯然落寞地离去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表达了中国人民的自豪之情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_1#803dd6a3b?sp=1&amp;pid=969dfa40d&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本文在写现实场景的同时，又相应地介绍了一些历史材料，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请找出来，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并说明采用这种现实与历史交织的手法有什么好处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28" name="QB_6_BD.29_2#803dd6a3b?colgroup=17,11&amp;pid=969dfa40d&amp;color=0,0,0&amp;vtp=1&amp;bbb=1&amp;hb=1"/>
          <p:cNvGraphicFramePr>
            <a:graphicFrameLocks noGrp="1"/>
          </p:cNvGraphicFramePr>
          <p:nvPr/>
        </p:nvGraphicFramePr>
        <p:xfrm>
          <a:off x="612648" y="1880240"/>
          <a:ext cx="10945368" cy="3970148"/>
        </p:xfrm>
        <a:graphic>
          <a:graphicData uri="http://schemas.openxmlformats.org/drawingml/2006/table">
            <a:tbl>
              <a:tblPr/>
              <a:tblGrid>
                <a:gridCol w="6574536"/>
                <a:gridCol w="4370832"/>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现实场景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第二至四段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ctr"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第五至七段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ctr"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ctr"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6_AN.30_1#803dd6a3b.blank?pid=969dfa40d&amp;color=0,0,0&amp;vpa=19&amp;vtp=1&amp;bbb=1&amp;hb=1"/>
          <p:cNvSpPr/>
          <p:nvPr/>
        </p:nvSpPr>
        <p:spPr>
          <a:xfrm>
            <a:off x="684648" y="2500127"/>
            <a:ext cx="6447536"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6月30日下午4时30</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分，港督府举行降旗仪式，表明港督将永远成为历史</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5" name="QB_6_AN.31_1#803dd6a3b.blank?pid=969dfa40d&amp;color=0,0,0&amp;vpa=20&amp;vtp=1&amp;bbb=1&amp;hb=1"/>
          <p:cNvSpPr/>
          <p:nvPr/>
        </p:nvSpPr>
        <p:spPr>
          <a:xfrm>
            <a:off x="7327900" y="2779527"/>
            <a:ext cx="4243832" cy="1109472"/>
          </a:xfrm>
          <a:prstGeom prst="rect">
            <a:avLst/>
          </a:prstGeom>
          <a:noFill/>
        </p:spPr>
        <p:txBody>
          <a:bodyPr wrap="square" lIns="0" tIns="0" rIns="0" bIns="0" rtlCol="0" anchor="t"/>
          <a:lstStyle/>
          <a:p>
            <a:pPr algn="ctr" latinLnBrk="1">
              <a:lnSpc>
                <a:spcPct val="130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港督府建成时间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，其后的改建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、扩建、装修。</a:t>
            </a:r>
            <a:endParaRPr lang="en-US" altLang="zh-CN" sz="2800" dirty="0"/>
          </a:p>
        </p:txBody>
      </p:sp>
      <p:sp>
        <p:nvSpPr>
          <p:cNvPr id="6" name="QB_6_AN.32_1#803dd6a3b.blank?pid=969dfa40d&amp;color=0,0,0&amp;vpa=21&amp;vtp=1&amp;bbb=1&amp;hb=1"/>
          <p:cNvSpPr/>
          <p:nvPr/>
        </p:nvSpPr>
        <p:spPr>
          <a:xfrm>
            <a:off x="684648" y="4176083"/>
            <a:ext cx="6447536"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6</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月30日晚6时15分至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7时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30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45</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在添马舰东面广场举行告别仪式，象征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150多年的英国管治结束。</a:t>
            </a:r>
            <a:endParaRPr lang="en-US" altLang="zh-CN" sz="2800" dirty="0"/>
          </a:p>
        </p:txBody>
      </p:sp>
      <p:sp>
        <p:nvSpPr>
          <p:cNvPr id="7" name="QB_6_AN.33_1#803dd6a3b.blank?pid=969dfa40d&amp;color=0,0,0&amp;vpa=22&amp;vtp=1&amp;bbb=1&amp;hb=1"/>
          <p:cNvSpPr/>
          <p:nvPr/>
        </p:nvSpPr>
        <p:spPr>
          <a:xfrm>
            <a:off x="7327900" y="4176083"/>
            <a:ext cx="4243832" cy="1664208"/>
          </a:xfrm>
          <a:prstGeom prst="rect">
            <a:avLst/>
          </a:prstGeom>
          <a:noFill/>
        </p:spPr>
        <p:txBody>
          <a:bodyPr wrap="square" lIns="0" tIns="0" rIns="0" bIns="0" rtlCol="0" anchor="t"/>
          <a:lstStyle/>
          <a:p>
            <a:pPr algn="ctr" latinLnBrk="1">
              <a:lnSpc>
                <a:spcPct val="130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156年前，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英国人占领港岛，升起英国国旗，英国管治开始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Effect transition="in" filter="wipe(left)">
                                      <p:cBhvr>
                                        <p:cTn id="31" dur="500"/>
                                        <p:tgtEl>
                                          <p:spTgt spid="6">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7">
                                            <p:bg/>
                                          </p:spTgt>
                                        </p:tgtEl>
                                        <p:attrNameLst>
                                          <p:attrName>style.visibility</p:attrName>
                                        </p:attrNameLst>
                                      </p:cBhvr>
                                      <p:to>
                                        <p:strVal val="visible"/>
                                      </p:to>
                                    </p:set>
                                    <p:animEffect transition="in" filter="wipe(left)">
                                      <p:cBhvr>
                                        <p:cTn id="36" dur="500"/>
                                        <p:tgtEl>
                                          <p:spTgt spid="7">
                                            <p:bg/>
                                          </p:spTgt>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wipe(left)">
                                      <p:cBhvr>
                                        <p:cTn id="3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QB_6_BD.34_1#803dd6a3b?colgroup=17,11&amp;pid=969dfa40d&amp;color=0,0,0&amp;mp=1&amp;vtp=1&amp;bt=1&amp;bbb=1&amp;hb=1"/>
          <p:cNvGraphicFramePr>
            <a:graphicFrameLocks noGrp="1"/>
          </p:cNvGraphicFramePr>
          <p:nvPr/>
        </p:nvGraphicFramePr>
        <p:xfrm>
          <a:off x="612648" y="466344"/>
          <a:ext cx="10945368" cy="3970148"/>
        </p:xfrm>
        <a:graphic>
          <a:graphicData uri="http://schemas.openxmlformats.org/drawingml/2006/table">
            <a:tbl>
              <a:tblPr/>
              <a:tblGrid>
                <a:gridCol w="6574536"/>
                <a:gridCol w="4370832"/>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现实场景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第八至九段：</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ctr"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第十至十一段：</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ctr"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6_AN.35_1#803dd6a3b.blank?pid=969dfa40d&amp;color=0,0,0&amp;mp=1&amp;vpa=23&amp;vtp=1&amp;bbb=1&amp;hb=1"/>
          <p:cNvSpPr/>
          <p:nvPr/>
        </p:nvSpPr>
        <p:spPr>
          <a:xfrm>
            <a:off x="684648" y="1086231"/>
            <a:ext cx="6447536"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6</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月30日子夜时分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，最庄严的政权交接仪式中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，米字旗降下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，五星红旗冉冉升起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4" name="QB_6_AN.36_1#803dd6a3b.blank?pid=969dfa40d&amp;color=0,0,0&amp;mp=1&amp;vpa=24&amp;vtp=1&amp;bbb=1&amp;hb=1"/>
          <p:cNvSpPr/>
          <p:nvPr/>
        </p:nvSpPr>
        <p:spPr>
          <a:xfrm>
            <a:off x="7327900" y="1365631"/>
            <a:ext cx="4243832" cy="1109472"/>
          </a:xfrm>
          <a:prstGeom prst="rect">
            <a:avLst/>
          </a:prstGeom>
          <a:noFill/>
        </p:spPr>
        <p:txBody>
          <a:bodyPr wrap="square" lIns="0" tIns="0" rIns="0" bIns="0" rtlCol="0" anchor="t"/>
          <a:lstStyle/>
          <a:p>
            <a:pPr algn="ctr" latinLnBrk="1">
              <a:lnSpc>
                <a:spcPct val="130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英国对香港的殖民统治长达一个半世纪</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5" name="QB_6_AN.37_1#803dd6a3b.blank?pid=969dfa40d&amp;color=0,0,0&amp;mp=1&amp;vpa=25&amp;vtp=1&amp;bbb=1&amp;hb=1"/>
          <p:cNvSpPr/>
          <p:nvPr/>
        </p:nvSpPr>
        <p:spPr>
          <a:xfrm>
            <a:off x="684648" y="2762187"/>
            <a:ext cx="6447536"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7</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月1日0时40分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，查尔斯王子和末任港督彭定康乘坐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不列颠尼亚” 号离港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6" name="QB_6_AN.38_1#803dd6a3b.blank?pid=969dfa40d&amp;color=0,0,0&amp;mp=1&amp;vpa=26&amp;vtp=1&amp;bbb=1&amp;hb=1"/>
          <p:cNvSpPr/>
          <p:nvPr/>
        </p:nvSpPr>
        <p:spPr>
          <a:xfrm>
            <a:off x="7327900" y="3041587"/>
            <a:ext cx="4243832" cy="1109472"/>
          </a:xfrm>
          <a:prstGeom prst="rect">
            <a:avLst/>
          </a:prstGeom>
          <a:noFill/>
        </p:spPr>
        <p:txBody>
          <a:bodyPr wrap="square" lIns="0" tIns="0" rIns="0" bIns="0" rtlCol="0" anchor="t"/>
          <a:lstStyle/>
          <a:p>
            <a:pPr algn="ctr" latinLnBrk="1">
              <a:lnSpc>
                <a:spcPct val="1300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米字旗插上港岛的时间，英国管治香港的精确时间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 name="QB_6_BD.39_1#803dd6a3b?colgroup=17,11&amp;pid=969dfa40d&amp;color=0,0,0&amp;mp=1&amp;vtp=1&amp;bt=1&amp;bbb=1&amp;hb=1"/>
          <p:cNvGraphicFramePr>
            <a:graphicFrameLocks noGrp="1"/>
          </p:cNvGraphicFramePr>
          <p:nvPr/>
        </p:nvGraphicFramePr>
        <p:xfrm>
          <a:off x="612648" y="466344"/>
          <a:ext cx="10945368" cy="4513136"/>
        </p:xfrm>
        <a:graphic>
          <a:graphicData uri="http://schemas.openxmlformats.org/drawingml/2006/table">
            <a:tbl>
              <a:tblPr/>
              <a:tblGrid>
                <a:gridCol w="6574536"/>
                <a:gridCol w="4370832"/>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现实场景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历史材料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4900">
                <a:tc gridSpan="2">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
        <p:nvSpPr>
          <p:cNvPr id="3" name="QB_6_AN.40_1#803dd6a3b.blank?pid=969dfa40d&amp;color=0,0,0&amp;mp=1&amp;vpa=27&amp;vtp=1&amp;bbb=1&amp;hb=1"/>
          <p:cNvSpPr/>
          <p:nvPr/>
        </p:nvSpPr>
        <p:spPr>
          <a:xfrm>
            <a:off x="684648" y="1078103"/>
            <a:ext cx="10818368" cy="3883152"/>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使内容更丰富。历史材料对事件作了必要的补充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，使得每一项仪式都显示出历史的跨度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，使人感受到深厚的历史内涵。</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②形成对比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，突出主题。现实与历史的巧妙交融，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形成了恰到好处的对比，将英方黯然离去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中方神圣接管而无比自豪的主题巧妙地表现了出来。③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寄寓作者的深厚情感。虽然作者并不直接发表评论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，说出仪式的历史意义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，但其情感和评价暗藏其中。</a:t>
            </a:r>
            <a:endParaRPr lang="en-US" altLang="zh-CN" sz="2800" dirty="0"/>
          </a:p>
        </p:txBody>
      </p:sp>
      <p:sp>
        <p:nvSpPr>
          <p:cNvPr id="2" name="文本框 1"/>
          <p:cNvSpPr txBox="1"/>
          <p:nvPr/>
        </p:nvSpPr>
        <p:spPr>
          <a:xfrm>
            <a:off x="612775" y="5090795"/>
            <a:ext cx="8343900" cy="650875"/>
          </a:xfrm>
          <a:prstGeom prst="rect">
            <a:avLst/>
          </a:prstGeom>
          <a:noFill/>
        </p:spPr>
        <p:txBody>
          <a:bodyPr wrap="square" rtlCol="0" anchor="t">
            <a:spAutoFit/>
          </a:bodyPr>
          <a:p>
            <a:pPr latinLnBrk="1">
              <a:lnSpc>
                <a:spcPct val="130000"/>
              </a:lnSpc>
            </a:pPr>
            <a:r>
              <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rPr>
              <a:t>（“现实场景”与“历史材料</a:t>
            </a:r>
            <a:r>
              <a:rPr lang="en-US" altLang="zh-CN" sz="2800" b="1">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rPr>
              <a:t>”的对应</a:t>
            </a:r>
            <a:r>
              <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rPr>
              <a:t>4分，好处3分）</a:t>
            </a:r>
            <a:endPar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514043ba7?pid=969dfa40d&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分析新闻背景的作用</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新闻背景有广义和狭义之分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广义上的新闻背景有三种类型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导致新闻事件发生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发展的时代背景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与新闻人物和新闻事件的发</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发展直接相关的背景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向记者提供消息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介绍情况的人的背景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狭义上的新闻背景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写作过程中直接涉及的背景材料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bb6aa1d0.fixed?pid=daa63c300&amp;color=0,173,163&amp;vtp=1&amp;bbb=1"/>
          <p:cNvSpPr/>
          <p:nvPr/>
        </p:nvSpPr>
        <p:spPr>
          <a:xfrm>
            <a:off x="877824" y="2624328"/>
            <a:ext cx="11164888"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中国革命传统作品研习——伟大的复兴</a:t>
            </a:r>
            <a:endParaRPr lang="en-US" altLang="zh-CN" sz="4000" dirty="0"/>
          </a:p>
        </p:txBody>
      </p:sp>
      <p:sp>
        <p:nvSpPr>
          <p:cNvPr id="3" name="C_3#8bb6aa1d0"/>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3#8bb6aa1d0.fixed?pid=daa63c300&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第3课</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别了，“不列颠尼亚”</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*县委书记的榜样——焦裕禄</a:t>
            </a:r>
            <a:endParaRPr lang="en-US" altLang="zh-CN" sz="3200" dirty="0"/>
          </a:p>
        </p:txBody>
      </p:sp>
      <p:sp>
        <p:nvSpPr>
          <p:cNvPr id="5" name="C_3_BD#8bb6aa1d0.fixed?pid=daa63c300&amp;color=0,173,163&amp;vtp=1&amp;bbb=1"/>
          <p:cNvSpPr/>
          <p:nvPr/>
        </p:nvSpPr>
        <p:spPr>
          <a:xfrm>
            <a:off x="877824" y="4142232"/>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课时1</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别了，“不列颠尼亚”</a:t>
            </a:r>
            <a:endParaRPr lang="en-US" altLang="zh-CN" sz="32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514043ba7?pid=969dfa40d&amp;color=0,0,0&amp;mp=1&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分析新闻背景的作用可从以下角度入手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从背景与内容的关系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的角度思考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新闻背景说明新闻主要内容或解释发生的原因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令新闻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通俗易懂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从背景与主旨的关系的角度思考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背景材料能揭示事物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引起社会关注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充分体现新闻价值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更深刻地凸显主题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从手法的角度思考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如背景和主要内容的关系方面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用背景衬托主要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突出事件特点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显示变化程度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从丰富新闻内涵的角</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新闻背景可增强新闻的知识性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趣味性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使其更具可读性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968ad615a?pid=ce632b772&amp;color=0,173,163&amp;vtp=1&amp;bt=1&amp;bbb=1"/>
          <p:cNvSpPr/>
          <p:nvPr/>
        </p:nvSpPr>
        <p:spPr>
          <a:xfrm>
            <a:off x="612648" y="466344"/>
            <a:ext cx="10963656" cy="662940"/>
          </a:xfrm>
          <a:prstGeom prst="rect">
            <a:avLst/>
          </a:prstGeom>
          <a:noFill/>
        </p:spPr>
        <p:txBody>
          <a:bodyPr wrap="none" lIns="0" tIns="0" rIns="0" bIns="0" rtlCol="0" anchor="t"/>
          <a:lstStyle/>
          <a:p>
            <a:pPr algn="l" latinLnBrk="1">
              <a:lnSpc>
                <a:spcPts val="51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任务四</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观察视角与选材创新</a:t>
            </a:r>
            <a:endParaRPr lang="en-US" altLang="zh-CN" sz="3000" dirty="0"/>
          </a:p>
        </p:txBody>
      </p:sp>
      <p:sp>
        <p:nvSpPr>
          <p:cNvPr id="3" name="QB_6_BD.45_1#1b3b4fe08?sp=1&amp;pid=968ad615a&amp;color=0,0,0&amp;vtp=1&amp;bbb=1&amp;hb=1&amp;hltap=1"/>
          <p:cNvSpPr/>
          <p:nvPr/>
        </p:nvSpPr>
        <p:spPr>
          <a:xfrm>
            <a:off x="612648" y="1103582"/>
            <a:ext cx="10963656" cy="56007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本文在观察视角、选材角度方面有什么独到之处？（4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46_1#1b3b4fe08?sp=1&amp;pid=968ad615a&amp;color=0,0,0&amp;vtp=1&amp;bbb=1&amp;hb=1&amp;hla=1"/>
          <p:cNvSpPr/>
          <p:nvPr/>
        </p:nvSpPr>
        <p:spPr>
          <a:xfrm>
            <a:off x="612648" y="1650337"/>
            <a:ext cx="10963656" cy="4978400"/>
          </a:xfrm>
          <a:prstGeom prst="rect">
            <a:avLst/>
          </a:prstGeom>
          <a:noFill/>
        </p:spPr>
        <p:txBody>
          <a:bodyPr wrap="none" lIns="0" tIns="0" rIns="0" bIns="0" rtlCol="0" anchor="t"/>
          <a:lstStyle/>
          <a:p>
            <a:pPr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观察视角独特。作者没有将视角定位在一般的新闻报道可能</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会选择的庄严的交接仪式现场或激动地庆祝回归的人群上，更没有对</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这一事件进行政治分析，而是另辟蹊径，选择了英方撤离这样一个独</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特的视角</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选材角度新颖。作者并没有将文章写成英方撤离大事记</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的形式，而是在简略介绍英国人降旗、参加交接仪式、登上“不列颠尼</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亚”号回国等一系列事件的过程中，穿插对英国人占领香港、管治香港</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的历史的回顾，两相对比，将现实事件放在了历史的背景中，突出了</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事件的历史意义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wipe(left)">
                                      <p:cBhvr>
                                        <p:cTn id="31"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cf9919b10?pid=ce632b772&amp;color=0,173,163&amp;vtp=1&amp;bt=1&amp;bbb=1"/>
          <p:cNvSpPr/>
          <p:nvPr/>
        </p:nvSpPr>
        <p:spPr>
          <a:xfrm>
            <a:off x="612648" y="466344"/>
            <a:ext cx="10963656" cy="662940"/>
          </a:xfrm>
          <a:prstGeom prst="rect">
            <a:avLst/>
          </a:prstGeom>
          <a:noFill/>
        </p:spPr>
        <p:txBody>
          <a:bodyPr wrap="none" lIns="0" tIns="0" rIns="0" bIns="0" rtlCol="0" anchor="t"/>
          <a:lstStyle/>
          <a:p>
            <a:pPr algn="l" latinLnBrk="1">
              <a:lnSpc>
                <a:spcPts val="51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任务五</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总结与创作</a:t>
            </a:r>
            <a:endParaRPr lang="en-US" altLang="zh-CN" sz="3000" dirty="0"/>
          </a:p>
        </p:txBody>
      </p:sp>
      <p:sp>
        <p:nvSpPr>
          <p:cNvPr id="3" name="QB_6_BD.45_1#672980b59?sp=1&amp;pid=cf9919b10&amp;color=0,0,0&amp;vtp=1&amp;bbb=1&amp;hb=1&amp;hltap=1"/>
          <p:cNvSpPr/>
          <p:nvPr/>
        </p:nvSpPr>
        <p:spPr>
          <a:xfrm>
            <a:off x="612648" y="1103582"/>
            <a:ext cx="10963656" cy="56007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根据你的研究成果，撰写一段对《别了，“不列颠尼亚”》的分析，展</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现你的见解与思考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46_1#672980b59?sp=1&amp;pid=cf9919b10&amp;color=0,0,0&amp;vtp=1&amp;bbb=1&amp;hb=1&amp;hla=1"/>
          <p:cNvSpPr/>
          <p:nvPr/>
        </p:nvSpPr>
        <p:spPr>
          <a:xfrm>
            <a:off x="612648" y="2348182"/>
            <a:ext cx="10963656" cy="4356100"/>
          </a:xfrm>
          <a:prstGeom prst="rect">
            <a:avLst/>
          </a:prstGeom>
          <a:noFill/>
        </p:spPr>
        <p:txBody>
          <a:bodyPr wrap="none" lIns="0" tIns="0" rIns="0" bIns="0" rtlCol="0" anchor="t"/>
          <a:lstStyle/>
          <a:p>
            <a:pPr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本文不仅记录了香港回归的历史瞬间，更展现了深厚的情感共</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鸣。（1分）①</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本文通过细腻的笔触，描绘了英国撤离的场景，寓意着</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殖民统治的终结与民族尊严的重生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标题的双关与倒装，增</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强了历史的厚重感与情感的冲击力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。（1分）③</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报道中的细节描写，如</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港督旗帜的降下，五星红旗的升起，触动了无数人的心弦。它不仅是</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对过去的告别，更是对未来的期许</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。（1分）④</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本文以独特的观察视角</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与情感表达，成为香港回归事件中不可或缺的文化记忆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4446ce5f2?pid=ce632b772&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思维发展与提升</a:t>
            </a:r>
            <a:endParaRPr lang="en-US" altLang="zh-CN" sz="3200" dirty="0"/>
          </a:p>
        </p:txBody>
      </p:sp>
      <p:sp>
        <p:nvSpPr>
          <p:cNvPr id="3" name="QB_6_BD.45_1#52b5ab282?sp=1&amp;pid=4446ce5f2&amp;color=0,0,0&amp;vtp=1&amp;bbb=1&amp;hb=1&amp;hltap=1"/>
          <p:cNvSpPr/>
          <p:nvPr/>
        </p:nvSpPr>
        <p:spPr>
          <a:xfrm>
            <a:off x="612648" y="954024"/>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这篇别具特色的报道体现出较高的政治把握水平和文字驾驭能力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有关香港回归的报道中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，对英方撤离进行报道存在一定的难度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能只写中方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，又要完整反映英方撤离的情况；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既不能对英方讽刺挖苦，</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又要突出殖民统治结束的重大意义。本文中哪些地方体现了作者的良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苦用心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？试加以探究。（4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46_1#52b5ab282?sp=1&amp;pid=4446ce5f2&amp;color=0,0,0&amp;vtp=1&amp;bbb=1&amp;hb=1&amp;hla=1"/>
          <p:cNvSpPr/>
          <p:nvPr/>
        </p:nvSpPr>
        <p:spPr>
          <a:xfrm>
            <a:off x="612648" y="4141724"/>
            <a:ext cx="10963656" cy="19431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示例1）课文中，“最后”一词多次出现，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强调英国对香港150</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多年的殖民统治终于结束了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，中华民族百年来的耻辱洗雪了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民终于可以在自己的国土上行使主权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_1#52b5ab282?sp=1&amp;pid=4446ce5f2&amp;color=0,0,0&amp;vtp=1&amp;bbb=1&amp;hb=1&amp;hltap=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45_1#52b5ab282?sp=1&amp;pid=4446ce5f2&amp;color=0,0,0&amp;vtp=1&amp;bbb=1&amp;hb=1&amp;hla=1"/>
          <p:cNvSpPr/>
          <p:nvPr/>
        </p:nvSpPr>
        <p:spPr>
          <a:xfrm>
            <a:off x="612648" y="442600"/>
            <a:ext cx="10963656" cy="45339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示例2）“不列颠尼亚”号和邻近大厦上悬挂的巨幅紫荆花图案</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，恰好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构成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“日落仪式”的背景。这标志着英国对中国香港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150多年的殖民统治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的结束和中国恢复对香港行使主权的新的历史阶段的开始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示例3）本文最后一句庄重而含蓄，颇有深意。“从海上来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”指当年不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可一世的英国强占了中国的领土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，开始殖民统治；“从海上去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”指英国</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殖民统治的结束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观点明确1分，分析3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b0182e782?lid=b0182e782&amp;cid=b0182e782&amp;tib=255,255,255&amp;vtp=1" descr="preencoded.png">
            <a:hlinkClick r:id="rId1" action="ppaction://hlinksldjump"/>
          </p:cNvPr>
          <p:cNvPicPr>
            <a:picLocks noChangeAspect="1"/>
          </p:cNvPicPr>
          <p:nvPr/>
        </p:nvPicPr>
        <p:blipFill>
          <a:blip r:embed="rId2"/>
          <a:stretch>
            <a:fillRect/>
          </a:stretch>
        </p:blipFill>
        <p:spPr>
          <a:xfrm>
            <a:off x="3236976" y="2487168"/>
            <a:ext cx="429768" cy="429768"/>
          </a:xfrm>
          <a:prstGeom prst="rect">
            <a:avLst/>
          </a:prstGeom>
        </p:spPr>
      </p:pic>
      <p:sp>
        <p:nvSpPr>
          <p:cNvPr id="3" name="C_1#目录1:b0182e782?lid=b0182e782&amp;cid=b0182e782&amp;vtp=1&amp;bt=1&amp;bbb=1">
            <a:hlinkClick r:id="rId1" action="ppaction://hlinksldjump"/>
          </p:cNvPr>
          <p:cNvSpPr/>
          <p:nvPr/>
        </p:nvSpPr>
        <p:spPr>
          <a:xfrm>
            <a:off x="3776472" y="2432304"/>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b0182e782?lid=ce632b772&amp;cid=ce632b772&amp;tib=255,255,255&amp;vtp=1" descr="preencoded.png">
            <a:hlinkClick r:id="rId3" action="ppaction://hlinksldjump"/>
          </p:cNvPr>
          <p:cNvPicPr>
            <a:picLocks noChangeAspect="1"/>
          </p:cNvPicPr>
          <p:nvPr/>
        </p:nvPicPr>
        <p:blipFill>
          <a:blip r:embed="rId2"/>
          <a:stretch>
            <a:fillRect/>
          </a:stretch>
        </p:blipFill>
        <p:spPr>
          <a:xfrm>
            <a:off x="3236976" y="3383280"/>
            <a:ext cx="429768" cy="429768"/>
          </a:xfrm>
          <a:prstGeom prst="rect">
            <a:avLst/>
          </a:prstGeom>
        </p:spPr>
      </p:pic>
      <p:sp>
        <p:nvSpPr>
          <p:cNvPr id="5" name="C_1#目录1:b0182e782?lid=ce632b772&amp;cid=ce632b772&amp;vtp=1&amp;bbb=1">
            <a:hlinkClick r:id="rId3" action="ppaction://hlinksldjump"/>
          </p:cNvPr>
          <p:cNvSpPr/>
          <p:nvPr/>
        </p:nvSpPr>
        <p:spPr>
          <a:xfrm>
            <a:off x="3776472" y="3328416"/>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0182e782.fixed?pid=8bb6aa1d0&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4#b0182e782"/>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3392b6d40?pid=b0182e782&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200" dirty="0"/>
          </a:p>
        </p:txBody>
      </p:sp>
      <p:sp>
        <p:nvSpPr>
          <p:cNvPr id="3" name="P_6_BD#20a318947?pid=3392b6d40&amp;color=0,0,0&amp;vtp=1&amp;bbb=1&amp;hb=1"/>
          <p:cNvSpPr/>
          <p:nvPr/>
        </p:nvSpPr>
        <p:spPr>
          <a:xfrm>
            <a:off x="612648" y="1174454"/>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周婷、杨兴为周树春、胥晓婷、杨国强、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徐兴堂四个人的合称，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他们都是新闻创作者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368d9acf?pid=b0182e782&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6_BD#ba0a18cf9?pid=e368d9acf&amp;color=0,0,0&amp;vtp=1&amp;bbb=1&amp;hb=1"/>
          <p:cNvSpPr/>
          <p:nvPr/>
        </p:nvSpPr>
        <p:spPr>
          <a:xfrm>
            <a:off x="612648" y="117445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20世纪80年代初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，邓小平同志与时任英国首相的撒切尔夫人进行</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了多次交涉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，明确地表达了中国政府将收回香港主权的意愿。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1984年的《中英联合声明》中达成协议。</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1997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年7月1日零点，中国对香港恢复行使主权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。为了报道并见证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这一具有划时代意义的盛事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，世界各大新闻媒体纷纷聚集在香港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阵容之大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、人数之多，是世界新闻史上所罕见的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。本文的几位记者作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为历史的见证人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，真实、准确地记录下了这难忘的时刻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，写下这篇实</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录性新闻佳作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，并在第八届中国新闻奖评选中荣获一等奖。</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2a9a1f7a?pid=b0182e782&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6#bb97c45d6?pid=e2a9a1f7a&amp;color=0,0,0&amp;vtp=1&amp;bbb=1&amp;hb=1"/>
          <p:cNvSpPr/>
          <p:nvPr/>
        </p:nvSpPr>
        <p:spPr>
          <a:xfrm>
            <a:off x="612648" y="1174454"/>
            <a:ext cx="10963656" cy="25908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息</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消息是迅速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、简要地报道新近发生的事件的一种新闻体裁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。消息</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极为常见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，运用广泛，具有时效性、简洁性、客观性的特点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。消息一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般包括标题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、导语、主体、背景、结语：</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P_6_BD#bb97c45d6?colgroup=1,27&amp;pid=e2a9a1f7a&amp;color=0,0,0&amp;vtp=1&amp;bt=1&amp;bbb=1&amp;hb=1"/>
          <p:cNvGraphicFramePr>
            <a:graphicFrameLocks noGrp="1"/>
          </p:cNvGraphicFramePr>
          <p:nvPr/>
        </p:nvGraphicFramePr>
        <p:xfrm>
          <a:off x="612648" y="466344"/>
          <a:ext cx="10945368" cy="4691888"/>
        </p:xfrm>
        <a:graphic>
          <a:graphicData uri="http://schemas.openxmlformats.org/drawingml/2006/table">
            <a:tbl>
              <a:tblPr/>
              <a:tblGrid>
                <a:gridCol w="859536"/>
                <a:gridCol w="10085832"/>
              </a:tblGrid>
              <a:tr h="618236">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18236">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标题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对新闻内容的概括</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好的标题可以激发读者的阅读兴趣</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82444">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导语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引导读者阅读新闻的开头语</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是新闻开头的一句话或一段话</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它用简明生动的文字</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写出消息中最主要</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最新鲜的事实</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明地提示消息的主题思想</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形式：谁+何时+何地+何事+为何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果如何</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72972">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消息的主干部分</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简明</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扼要</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生动地写出新闻事实</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题思想</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8916</Words>
  <Application>WPS 演示</Application>
  <PresentationFormat>宽屏</PresentationFormat>
  <Paragraphs>423</Paragraphs>
  <Slides>34</Slides>
  <Notes>34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34</vt:i4>
      </vt:variant>
    </vt:vector>
  </HeadingPairs>
  <TitlesOfParts>
    <vt:vector size="48" baseType="lpstr">
      <vt:lpstr>Arial</vt:lpstr>
      <vt:lpstr>宋体</vt:lpstr>
      <vt:lpstr>Wingdings</vt:lpstr>
      <vt:lpstr>Times New Roman</vt:lpstr>
      <vt:lpstr>微软雅黑</vt:lpstr>
      <vt:lpstr>Times New Roman</vt:lpstr>
      <vt:lpstr>方正粗等线简体</vt:lpstr>
      <vt:lpstr>宋体</vt:lpstr>
      <vt:lpstr>Calibri</vt:lpstr>
      <vt:lpstr>Arial Unicode MS</vt:lpstr>
      <vt:lpstr>等线</vt:lpstr>
      <vt:lpstr>楷体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6</cp:revision>
  <dcterms:created xsi:type="dcterms:W3CDTF">2025-03-28T14:35:00Z</dcterms:created>
  <dcterms:modified xsi:type="dcterms:W3CDTF">2025-09-03T03:52:28Z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F744DC4082D14C91A2E9C0577AD7B769_12</vt:lpwstr>
  </property>
  <property fmtid="{D5CDD505-2E9C-101B-9397-08002B2CF9AE}" pid="3" name="KSOProductBuildVer">
    <vt:lpwstr>2052-12.1.0.22529</vt:lpwstr>
  </property>
</Properties>
</file>